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71" r:id="rId6"/>
    <p:sldId id="270" r:id="rId7"/>
    <p:sldId id="263" r:id="rId8"/>
    <p:sldId id="262" r:id="rId9"/>
    <p:sldId id="267" r:id="rId10"/>
    <p:sldId id="269" r:id="rId11"/>
    <p:sldId id="268" r:id="rId12"/>
    <p:sldId id="265" r:id="rId13"/>
    <p:sldId id="266" r:id="rId14"/>
    <p:sldId id="272" r:id="rId15"/>
    <p:sldId id="25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1A9F44-775D-435E-937C-7138137A5999}" type="datetimeFigureOut">
              <a:rPr lang="es-ES"/>
              <a:pPr>
                <a:defRPr/>
              </a:pPr>
              <a:t>02/06/2010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06FC2B-9122-484C-B6CB-3752CD1008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18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1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6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F264-64D4-4B93-AC42-EFE9E43E275A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5849CB1-6D95-46AD-8CB8-D2B4790C527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B7376-B4DD-4E22-A7A8-D535EE400B66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41DB-CDB6-4E67-9FDE-3DA17AA3B6E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0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3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4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7FC25-7741-430D-A516-1ED44ECBA83D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23C30-1383-4367-9A48-F125D4B59303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73D2D-E6E7-4FFF-8496-E89CC26910C2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6A2EA-4396-4DD5-8FEB-52695A2D715B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11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13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0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4F9C7-3BF7-4BC5-ADC0-A38D6280B669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6ADADF5-289E-460D-A5F7-9BA3B886A268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1021-DB28-4967-BCD0-786C1935E21E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6036-B671-460F-A84B-777868FC1AD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14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1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24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2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34AA-CD75-4F3B-8D3B-24442F01F560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2B47CF8-7292-42DB-B1C7-3118670AE3E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810F0-E7B7-4F88-B221-B60B380CB4BD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EA225-482D-45A4-99F9-8BFC57CE5FAA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3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4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5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15BDB-1095-4B2B-A2C2-B507257EC000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9610CB-A948-4BEF-B146-7599E2AD69D2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8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7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8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0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20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AD30392-9B0D-435F-A473-CE5575950083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F8240-484A-416E-BC5E-F1A625E67C00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1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12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21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03671-AFD0-499D-A30F-9FB2385ECFDE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C1CB-F5F7-4000-83D2-A4AD2D53288D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F0375BA-004D-40C4-A122-248402B03C4C}" type="datetime1">
              <a:rPr lang="es-ES"/>
              <a:pPr>
                <a:defRPr/>
              </a:pPr>
              <a:t>02/06/2010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/>
              <a:t>Basque Observatory on Bullying</a:t>
            </a:r>
            <a:endParaRPr lang="es-E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5B2211-B848-438E-9975-AD5FCC30D905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164C6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164C6C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1B587C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Basque Observatory ON BULLYING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s-E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Manuel Velázquez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Juan Ignacio marcos </a:t>
            </a:r>
            <a:endParaRPr lang="es-ES" dirty="0"/>
          </a:p>
        </p:txBody>
      </p:sp>
      <p:sp>
        <p:nvSpPr>
          <p:cNvPr id="1433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b="1" smtClean="0"/>
              <a:t>SEEKING A TRANSNATIONAL LEGAL CONCEPT ON WORK-RELATED BULLYING</a:t>
            </a:r>
            <a:r>
              <a:rPr lang="es-ES" sz="2800" smtClean="0"/>
              <a:t/>
            </a:r>
            <a:br>
              <a:rPr lang="es-ES" sz="2800" smtClean="0"/>
            </a:br>
            <a:endParaRPr lang="es-ES" sz="280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65511-F874-4988-A144-1C107208E5EF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363" y="4500563"/>
            <a:ext cx="399732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Dignity and Integrity</a:t>
            </a:r>
          </a:p>
        </p:txBody>
      </p:sp>
      <p:sp>
        <p:nvSpPr>
          <p:cNvPr id="22530" name="2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A2155-8B5C-47E5-B98C-79EA287F8DBC}" type="slidenum">
              <a:rPr lang="es-ES"/>
              <a:pPr>
                <a:defRPr/>
              </a:pPr>
              <a:t>10</a:t>
            </a:fld>
            <a:endParaRPr lang="es-ES" dirty="0"/>
          </a:p>
        </p:txBody>
      </p:sp>
      <p:sp>
        <p:nvSpPr>
          <p:cNvPr id="22532" name="4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Dignity is within the scope of Labour Law and Integrity within the scope of Occupational Health and Safety Law</a:t>
            </a:r>
          </a:p>
          <a:p>
            <a:r>
              <a:rPr lang="en-GB" smtClean="0"/>
              <a:t>Both rights, dignity and integrity could be violated by bullying behaviours</a:t>
            </a:r>
          </a:p>
          <a:p>
            <a:r>
              <a:rPr lang="en-GB" smtClean="0"/>
              <a:t>Would it be better to directly enforce these rights than to have a special legislation on bullying? </a:t>
            </a:r>
          </a:p>
          <a:p>
            <a:pPr lvl="1"/>
            <a:r>
              <a:rPr lang="en-GB" smtClean="0"/>
              <a:t>A special legislation could limit and restrict the scope of bullying</a:t>
            </a:r>
          </a:p>
          <a:p>
            <a:pPr lvl="1"/>
            <a:r>
              <a:rPr lang="en-GB" smtClean="0"/>
              <a:t>In order to protect workers rights it would be better to avoid undue restrictions</a:t>
            </a:r>
            <a:endParaRPr lang="es-ES" sz="23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Should bullying be a bilateral behaviour?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C22D8-CA17-4E96-A9D7-94EA153E1A9B}" type="slidenum">
              <a:rPr lang="es-ES"/>
              <a:pPr>
                <a:defRPr/>
              </a:pPr>
              <a:t>11</a:t>
            </a:fld>
            <a:endParaRPr lang="es-ES" dirty="0"/>
          </a:p>
        </p:txBody>
      </p:sp>
      <p:sp>
        <p:nvSpPr>
          <p:cNvPr id="24579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Can bullying be a general despotic behaviour without a given victim or victims?</a:t>
            </a:r>
          </a:p>
          <a:p>
            <a:endParaRPr lang="en-GB" smtClean="0"/>
          </a:p>
          <a:p>
            <a:r>
              <a:rPr lang="en-GB" smtClean="0"/>
              <a:t>Or does bullying always need a victim? </a:t>
            </a:r>
          </a:p>
          <a:p>
            <a:endParaRPr lang="en-GB" smtClean="0"/>
          </a:p>
          <a:p>
            <a:pPr lvl="1"/>
            <a:r>
              <a:rPr lang="en-GB" smtClean="0"/>
              <a:t>Legal enforcement need a person whose rights have been violated</a:t>
            </a:r>
          </a:p>
        </p:txBody>
      </p:sp>
      <p:sp>
        <p:nvSpPr>
          <p:cNvPr id="2458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Should bullying be an intentional behaviour?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A3F05-B8AF-4DA1-967A-CCA0505024D4}" type="slidenum">
              <a:rPr lang="es-ES"/>
              <a:pPr>
                <a:defRPr/>
              </a:pPr>
              <a:t>12</a:t>
            </a:fld>
            <a:endParaRPr lang="es-ES" dirty="0"/>
          </a:p>
        </p:txBody>
      </p:sp>
      <p:sp>
        <p:nvSpPr>
          <p:cNvPr id="25603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mtClean="0"/>
              <a:t>Harassment should be a deliberate or intentional conduct on an individual?</a:t>
            </a:r>
          </a:p>
          <a:p>
            <a:pPr lvl="1"/>
            <a:r>
              <a:rPr lang="en-GB" sz="2300" smtClean="0"/>
              <a:t>Should only the assailant’s behaviour be analysed? </a:t>
            </a:r>
          </a:p>
          <a:p>
            <a:endParaRPr lang="en-US" smtClean="0"/>
          </a:p>
          <a:p>
            <a:r>
              <a:rPr lang="en-US" smtClean="0"/>
              <a:t>Is it enough to judge </a:t>
            </a:r>
            <a:r>
              <a:rPr lang="en-US" b="1" smtClean="0"/>
              <a:t>the effect </a:t>
            </a:r>
            <a:r>
              <a:rPr lang="en-US" smtClean="0"/>
              <a:t>on the alleged victim?</a:t>
            </a:r>
          </a:p>
          <a:p>
            <a:pPr lvl="1"/>
            <a:r>
              <a:rPr lang="en-US" smtClean="0"/>
              <a:t>Should it be taken into account the </a:t>
            </a:r>
            <a:r>
              <a:rPr lang="en-US" b="1" smtClean="0"/>
              <a:t>beliefs</a:t>
            </a:r>
            <a:r>
              <a:rPr lang="en-US" smtClean="0"/>
              <a:t> of the victim or only social beliefs generally accepted?</a:t>
            </a:r>
          </a:p>
          <a:p>
            <a:pPr lvl="1"/>
            <a:r>
              <a:rPr lang="en-GB" smtClean="0"/>
              <a:t>In particular or special cases: should the offender know the </a:t>
            </a:r>
            <a:r>
              <a:rPr lang="en-GB" b="1" smtClean="0"/>
              <a:t>vulnerability</a:t>
            </a:r>
            <a:r>
              <a:rPr lang="en-GB" smtClean="0"/>
              <a:t> of the victim to be responsible?</a:t>
            </a:r>
          </a:p>
        </p:txBody>
      </p:sp>
      <p:sp>
        <p:nvSpPr>
          <p:cNvPr id="25604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smtClean="0">
                <a:solidFill>
                  <a:srgbClr val="164C6C"/>
                </a:solidFill>
              </a:rPr>
              <a:t>Should bullying be a repetitive offensive behaviour?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CF65A-6564-4D18-8FF7-9A29701046E5}" type="slidenum">
              <a:rPr lang="es-ES"/>
              <a:pPr>
                <a:defRPr/>
              </a:pPr>
              <a:t>13</a:t>
            </a:fld>
            <a:endParaRPr lang="es-ES" dirty="0"/>
          </a:p>
        </p:txBody>
      </p:sp>
      <p:sp>
        <p:nvSpPr>
          <p:cNvPr id="26627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Can it be considered as bullying an occasional relevant offensive behaviour or should bullying be always considered a process over a period of time?</a:t>
            </a:r>
          </a:p>
          <a:p>
            <a:pPr lvl="1"/>
            <a:endParaRPr lang="en-GB" smtClean="0"/>
          </a:p>
          <a:p>
            <a:pPr lvl="1"/>
            <a:r>
              <a:rPr lang="en-GB" smtClean="0"/>
              <a:t>Relevant offenses currently receive legal protection</a:t>
            </a:r>
          </a:p>
          <a:p>
            <a:pPr lvl="1"/>
            <a:endParaRPr lang="en-GB" smtClean="0"/>
          </a:p>
          <a:p>
            <a:pPr lvl="1"/>
            <a:r>
              <a:rPr lang="en-GB" smtClean="0"/>
              <a:t>Micro-offenses need a global analysis (a bullying doctrine) to be considered legally protected</a:t>
            </a:r>
          </a:p>
          <a:p>
            <a:endParaRPr lang="en-GB" smtClean="0"/>
          </a:p>
        </p:txBody>
      </p:sp>
      <p:sp>
        <p:nvSpPr>
          <p:cNvPr id="26628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/>
              <a:t>CONCLUSIONS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mtClean="0"/>
              <a:t>Bullying, harassment, mobbing, harcélement moral, acoso moral, assedio moral, molestia morale should have the same legal meaning with different consequences depending on facts and circumstances</a:t>
            </a:r>
          </a:p>
          <a:p>
            <a:pPr>
              <a:lnSpc>
                <a:spcPct val="90000"/>
              </a:lnSpc>
            </a:pPr>
            <a:r>
              <a:rPr lang="en-GB" smtClean="0"/>
              <a:t>Bullying is a stressor or factor to cause stress</a:t>
            </a:r>
          </a:p>
          <a:p>
            <a:pPr>
              <a:lnSpc>
                <a:spcPct val="90000"/>
              </a:lnSpc>
            </a:pPr>
            <a:r>
              <a:rPr lang="en-GB" smtClean="0"/>
              <a:t>It is a form of psychological violence</a:t>
            </a:r>
          </a:p>
          <a:p>
            <a:pPr>
              <a:lnSpc>
                <a:spcPct val="90000"/>
              </a:lnSpc>
            </a:pPr>
            <a:r>
              <a:rPr lang="en-GB" smtClean="0"/>
              <a:t>It is a violent behaviour of one assailant to one victim</a:t>
            </a:r>
          </a:p>
          <a:p>
            <a:pPr>
              <a:lnSpc>
                <a:spcPct val="90000"/>
              </a:lnSpc>
            </a:pPr>
            <a:r>
              <a:rPr lang="en-GB" smtClean="0"/>
              <a:t>It is a behaviour with the purpose or the effect to violate the rights to dignity and integrity of the victim</a:t>
            </a:r>
          </a:p>
          <a:p>
            <a:pPr>
              <a:lnSpc>
                <a:spcPct val="90000"/>
              </a:lnSpc>
            </a:pPr>
            <a:r>
              <a:rPr lang="en-GB" smtClean="0"/>
              <a:t>Bullying behaviour should be developed during a period of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4444A2-9963-4F22-B5DB-7777931298E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s-E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000250"/>
            <a:ext cx="73580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2500298" y="785794"/>
            <a:ext cx="407196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Thank you for your attention</a:t>
            </a:r>
            <a:endParaRPr lang="en-GB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65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>
                <a:solidFill>
                  <a:srgbClr val="164C6C"/>
                </a:solidFill>
              </a:rPr>
              <a:t>A CONCEPT OF BULLYING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Different terms</a:t>
            </a:r>
          </a:p>
          <a:p>
            <a:pPr lvl="1"/>
            <a:r>
              <a:rPr lang="en-GB" smtClean="0"/>
              <a:t>Bullying </a:t>
            </a:r>
          </a:p>
          <a:p>
            <a:pPr lvl="1"/>
            <a:r>
              <a:rPr lang="en-GB" smtClean="0"/>
              <a:t>Harassment</a:t>
            </a:r>
          </a:p>
          <a:p>
            <a:pPr lvl="1"/>
            <a:r>
              <a:rPr lang="en-GB" smtClean="0"/>
              <a:t>Mobbing</a:t>
            </a:r>
          </a:p>
          <a:p>
            <a:r>
              <a:rPr lang="en-GB" smtClean="0"/>
              <a:t>Different languages</a:t>
            </a:r>
          </a:p>
          <a:p>
            <a:pPr lvl="1"/>
            <a:r>
              <a:rPr lang="en-GB" smtClean="0"/>
              <a:t>Harcélement moral</a:t>
            </a:r>
          </a:p>
          <a:p>
            <a:pPr lvl="1"/>
            <a:r>
              <a:rPr lang="en-GB" smtClean="0"/>
              <a:t>Acoso moral</a:t>
            </a:r>
          </a:p>
          <a:p>
            <a:pPr lvl="1"/>
            <a:r>
              <a:rPr lang="en-GB" smtClean="0"/>
              <a:t>Molestia morale</a:t>
            </a:r>
          </a:p>
          <a:p>
            <a:pPr lvl="1"/>
            <a:r>
              <a:rPr lang="en-GB" smtClean="0"/>
              <a:t>Assedio moral</a:t>
            </a:r>
          </a:p>
          <a:p>
            <a:r>
              <a:rPr lang="en-GB" smtClean="0"/>
              <a:t>Different meanings?</a:t>
            </a:r>
          </a:p>
          <a:p>
            <a:pPr lvl="1"/>
            <a:endParaRPr lang="en-GB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DB57B-3177-4E3E-BFD4-F40592F8C7E9}" type="slidenum">
              <a:rPr lang="es-ES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15364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International instruments on bullying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FEB72-0F14-4EA4-82AE-4F90CA3E3C47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mtClean="0"/>
              <a:t>Harassment is present in European Directives for equal treatment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Directive 2000/78/EC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Directive 2002/73/EC </a:t>
            </a:r>
          </a:p>
          <a:p>
            <a:pPr>
              <a:lnSpc>
                <a:spcPct val="90000"/>
              </a:lnSpc>
            </a:pPr>
            <a:r>
              <a:rPr lang="en-GB" smtClean="0"/>
              <a:t>It is present in two European Framework Agreements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Agreement on Work-related Stress - 2004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Agreement on Violence and Harassment - 2007</a:t>
            </a:r>
          </a:p>
          <a:p>
            <a:pPr>
              <a:lnSpc>
                <a:spcPct val="90000"/>
              </a:lnSpc>
            </a:pPr>
            <a:r>
              <a:rPr lang="en-GB" smtClean="0"/>
              <a:t>It is also present in an International Code of Practice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ILO – Violence in Service Sector - 2003</a:t>
            </a:r>
          </a:p>
          <a:p>
            <a:pPr>
              <a:lnSpc>
                <a:spcPct val="90000"/>
              </a:lnSpc>
            </a:pPr>
            <a:endParaRPr lang="en-GB" smtClean="0"/>
          </a:p>
        </p:txBody>
      </p:sp>
      <p:sp>
        <p:nvSpPr>
          <p:cNvPr id="16388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Why is convenient a transnational concept?</a:t>
            </a:r>
            <a:endParaRPr lang="es-ES" smtClean="0">
              <a:solidFill>
                <a:srgbClr val="164C6C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546B-1E41-4080-AC96-565E06A1D1C0}" type="slidenum">
              <a:rPr lang="es-ES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17411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Influence of International instruments in National Labour Legislations</a:t>
            </a:r>
          </a:p>
          <a:p>
            <a:pPr lvl="1"/>
            <a:r>
              <a:rPr lang="en-GB" smtClean="0"/>
              <a:t>Italy: Legislative Decree 81/2008: A reference to the European Work-related Stress Agreement for carrying out risks assessment process</a:t>
            </a:r>
          </a:p>
          <a:p>
            <a:endParaRPr lang="en-GB" smtClean="0"/>
          </a:p>
          <a:p>
            <a:r>
              <a:rPr lang="en-GB" smtClean="0"/>
              <a:t>Influence of International instruments in National Courts decisions</a:t>
            </a:r>
          </a:p>
          <a:p>
            <a:pPr lvl="1"/>
            <a:r>
              <a:rPr lang="en-GB" smtClean="0"/>
              <a:t>Because they are guiding judicial practice in many countries</a:t>
            </a:r>
          </a:p>
          <a:p>
            <a:endParaRPr lang="es-ES" smtClean="0"/>
          </a:p>
        </p:txBody>
      </p:sp>
      <p:sp>
        <p:nvSpPr>
          <p:cNvPr id="1741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2900" smtClean="0"/>
              <a:t>Different words have different legal meanings?</a:t>
            </a:r>
          </a:p>
        </p:txBody>
      </p:sp>
      <p:sp>
        <p:nvSpPr>
          <p:cNvPr id="3" name="2 Marcador de número de diapositiva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E229713-A41A-4243-A4B4-E323DE35F30E}" type="slidenum">
              <a:rPr lang="es-ES" sz="1600">
                <a:solidFill>
                  <a:schemeClr val="accent3">
                    <a:shade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s-ES" sz="1600" dirty="0">
              <a:solidFill>
                <a:schemeClr val="accent3">
                  <a:shade val="75000"/>
                </a:schemeClr>
              </a:solidFill>
              <a:latin typeface="+mn-lt"/>
            </a:endParaRPr>
          </a:p>
        </p:txBody>
      </p:sp>
      <p:sp>
        <p:nvSpPr>
          <p:cNvPr id="40964" name="3 Marcador de contenido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If they have different meanings</a:t>
            </a:r>
          </a:p>
          <a:p>
            <a:pPr lvl="1"/>
            <a:r>
              <a:rPr lang="en-GB" smtClean="0"/>
              <a:t>Bullying can be an individual behaviour</a:t>
            </a:r>
          </a:p>
          <a:p>
            <a:pPr lvl="1"/>
            <a:r>
              <a:rPr lang="en-GB" smtClean="0"/>
              <a:t>Mobbing can be a group behaviour</a:t>
            </a:r>
          </a:p>
          <a:p>
            <a:pPr lvl="1"/>
            <a:r>
              <a:rPr lang="en-GB" smtClean="0"/>
              <a:t>Harassment is related to equal treatment</a:t>
            </a:r>
          </a:p>
          <a:p>
            <a:pPr lvl="1"/>
            <a:r>
              <a:rPr lang="en-GB" smtClean="0"/>
              <a:t>Each word would have different legal consequences  </a:t>
            </a:r>
          </a:p>
          <a:p>
            <a:endParaRPr lang="en-GB" smtClean="0"/>
          </a:p>
          <a:p>
            <a:r>
              <a:rPr lang="en-GB" smtClean="0"/>
              <a:t>If they have the same meaning</a:t>
            </a:r>
          </a:p>
          <a:p>
            <a:pPr lvl="1"/>
            <a:r>
              <a:rPr lang="en-GB" smtClean="0"/>
              <a:t>Legal confusion would be avoided</a:t>
            </a:r>
          </a:p>
          <a:p>
            <a:pPr lvl="1"/>
            <a:r>
              <a:rPr lang="en-GB" smtClean="0"/>
              <a:t>Words would have the same meaning with different legal consequences depending on intensity, facts and circumstances in each situation </a:t>
            </a:r>
          </a:p>
        </p:txBody>
      </p:sp>
      <p:sp>
        <p:nvSpPr>
          <p:cNvPr id="40965" name="4 Marcador de pie de página"/>
          <p:cNvSpPr txBox="1">
            <a:spLocks noGrp="1"/>
          </p:cNvSpPr>
          <p:nvPr/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200">
                <a:solidFill>
                  <a:srgbClr val="FFFFFF"/>
                </a:solidFill>
                <a:latin typeface="Georgia" pitchFamily="18" charset="0"/>
              </a:rPr>
              <a:t>Basque Observatory on Bullying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Is bullying work-related stress?</a:t>
            </a:r>
          </a:p>
        </p:txBody>
      </p:sp>
      <p:sp>
        <p:nvSpPr>
          <p:cNvPr id="3" name="2 Marcador de número de diapositiva"/>
          <p:cNvSpPr txBox="1">
            <a:spLocks noGrp="1"/>
          </p:cNvSpPr>
          <p:nvPr/>
        </p:nvSpPr>
        <p:spPr>
          <a:xfrm>
            <a:off x="4362450" y="1027113"/>
            <a:ext cx="457200" cy="441325"/>
          </a:xfrm>
          <a:prstGeom prst="rect">
            <a:avLst/>
          </a:prstGeom>
          <a:noFill/>
        </p:spPr>
        <p:txBody>
          <a:bodyPr lIns="45720" rIns="4572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2CE5CCD-A503-4729-8EB2-2F60C27DBB1A}" type="slidenum">
              <a:rPr lang="es-ES" sz="1600">
                <a:solidFill>
                  <a:schemeClr val="accent3">
                    <a:shade val="75000"/>
                  </a:schemeClr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s-ES" sz="1600" dirty="0">
              <a:solidFill>
                <a:schemeClr val="accent3">
                  <a:shade val="75000"/>
                </a:schemeClr>
              </a:solidFill>
              <a:latin typeface="+mn-lt"/>
            </a:endParaRPr>
          </a:p>
        </p:txBody>
      </p:sp>
      <p:sp>
        <p:nvSpPr>
          <p:cNvPr id="39940" name="3 Marcador de contenido"/>
          <p:cNvSpPr>
            <a:spLocks noGrp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European framework Agreement on Work-related Stress:</a:t>
            </a:r>
          </a:p>
          <a:p>
            <a:pPr lvl="1"/>
            <a:r>
              <a:rPr lang="en-GB" smtClean="0"/>
              <a:t>It recognises that </a:t>
            </a:r>
            <a:r>
              <a:rPr lang="en-GB" b="1" i="1" smtClean="0"/>
              <a:t>harassment and violence </a:t>
            </a:r>
            <a:r>
              <a:rPr lang="en-GB" smtClean="0"/>
              <a:t>at the work place are potential work related stressors </a:t>
            </a:r>
          </a:p>
          <a:p>
            <a:pPr lvl="1"/>
            <a:endParaRPr lang="en-GB" smtClean="0"/>
          </a:p>
          <a:p>
            <a:pPr lvl="1"/>
            <a:r>
              <a:rPr lang="en-GB" smtClean="0"/>
              <a:t>This agreement says that “identifying whether there is a problem of work-related stress can involve an analysis of </a:t>
            </a:r>
            <a:r>
              <a:rPr lang="en-GB" b="1" i="1" smtClean="0"/>
              <a:t>factors</a:t>
            </a:r>
            <a:r>
              <a:rPr lang="en-GB" smtClean="0"/>
              <a:t> such … working conditions and environment (</a:t>
            </a:r>
            <a:r>
              <a:rPr lang="en-GB" b="1" i="1" smtClean="0"/>
              <a:t>exposure to abusive behaviour</a:t>
            </a:r>
            <a:r>
              <a:rPr lang="en-GB" smtClean="0"/>
              <a:t>, …)”</a:t>
            </a:r>
          </a:p>
          <a:p>
            <a:pPr lvl="1"/>
            <a:endParaRPr lang="en-GB" smtClean="0"/>
          </a:p>
          <a:p>
            <a:pPr lvl="1"/>
            <a:r>
              <a:rPr lang="en-GB" smtClean="0"/>
              <a:t>Conclusion: harassment can be a stressor or a factor to cause stress </a:t>
            </a:r>
          </a:p>
        </p:txBody>
      </p:sp>
      <p:sp>
        <p:nvSpPr>
          <p:cNvPr id="39941" name="4 Marcador de pie de página"/>
          <p:cNvSpPr txBox="1">
            <a:spLocks noGrp="1"/>
          </p:cNvSpPr>
          <p:nvPr/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200">
                <a:solidFill>
                  <a:srgbClr val="FFFFFF"/>
                </a:solidFill>
                <a:latin typeface="Georgia" pitchFamily="18" charset="0"/>
              </a:rPr>
              <a:t>Basque Observatory on Bullying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Is bullying a kind of violence?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2CD33-395A-4131-AF3F-CC31BFB2469C}" type="slidenum">
              <a:rPr lang="es-ES"/>
              <a:pPr>
                <a:defRPr/>
              </a:pPr>
              <a:t>7</a:t>
            </a:fld>
            <a:endParaRPr lang="es-ES" dirty="0"/>
          </a:p>
        </p:txBody>
      </p:sp>
      <p:sp>
        <p:nvSpPr>
          <p:cNvPr id="18435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Violence entails an illegitimate or abusive behaviour</a:t>
            </a:r>
          </a:p>
          <a:p>
            <a:pPr lvl="1"/>
            <a:r>
              <a:rPr lang="en-GB" sz="2300" smtClean="0"/>
              <a:t>It is not a simple interpersonal dispute or conflict</a:t>
            </a:r>
          </a:p>
          <a:p>
            <a:r>
              <a:rPr lang="en-GB" smtClean="0"/>
              <a:t>Bullying is within the psychological violence</a:t>
            </a:r>
          </a:p>
          <a:p>
            <a:r>
              <a:rPr lang="en-GB" smtClean="0"/>
              <a:t>Internal physical violence is related to bullying</a:t>
            </a:r>
          </a:p>
          <a:p>
            <a:pPr lvl="1"/>
            <a:r>
              <a:rPr lang="en-GB" smtClean="0"/>
              <a:t>Frequently physical internal violence is the natural consequence of previous psychological violence</a:t>
            </a:r>
          </a:p>
          <a:p>
            <a:r>
              <a:rPr lang="en-GB" smtClean="0"/>
              <a:t>External physical violence or third party violence is not usually related to bullying</a:t>
            </a:r>
          </a:p>
          <a:p>
            <a:pPr lvl="1"/>
            <a:r>
              <a:rPr lang="en-GB" sz="2300" smtClean="0"/>
              <a:t>The purpose of the assailant is quite different</a:t>
            </a:r>
          </a:p>
        </p:txBody>
      </p:sp>
      <p:sp>
        <p:nvSpPr>
          <p:cNvPr id="1843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Bullying is a violation of dignity at work?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BAE9A-05DD-450C-B8B4-9AFBEAAD602B}" type="slidenum">
              <a:rPr lang="es-ES"/>
              <a:pPr>
                <a:defRPr/>
              </a:pPr>
              <a:t>8</a:t>
            </a:fld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mtClean="0"/>
              <a:t>Dignity is a basic human right which is foreseen in all International Declarations and National Constitutions</a:t>
            </a:r>
          </a:p>
          <a:p>
            <a:pPr>
              <a:lnSpc>
                <a:spcPct val="90000"/>
              </a:lnSpc>
            </a:pPr>
            <a:r>
              <a:rPr lang="en-GB" smtClean="0"/>
              <a:t>Art. 26 of the European Social Charter establishes </a:t>
            </a:r>
            <a:r>
              <a:rPr lang="en-GB" b="1" smtClean="0"/>
              <a:t>the right to dignity at work</a:t>
            </a:r>
          </a:p>
          <a:p>
            <a:pPr lvl="1">
              <a:lnSpc>
                <a:spcPct val="90000"/>
              </a:lnSpc>
            </a:pPr>
            <a:r>
              <a:rPr lang="en-GB" smtClean="0"/>
              <a:t>to promote awareness, information and prevention of </a:t>
            </a:r>
            <a:r>
              <a:rPr lang="en-GB" b="1" smtClean="0"/>
              <a:t>recurrent reprehensible or distinctly negative and offensive actions directed against individual workers in the workplace or in relation to work </a:t>
            </a:r>
            <a:r>
              <a:rPr lang="en-GB" smtClean="0"/>
              <a:t>and to take all appropriate measures to protect workers from such conduct</a:t>
            </a:r>
          </a:p>
          <a:p>
            <a:pPr>
              <a:lnSpc>
                <a:spcPct val="90000"/>
              </a:lnSpc>
            </a:pPr>
            <a:r>
              <a:rPr lang="en-GB" smtClean="0"/>
              <a:t>Dignity can involve bullying behaviours but also other behaviours which are not bullying</a:t>
            </a:r>
            <a:endParaRPr lang="es-ES" smtClean="0"/>
          </a:p>
        </p:txBody>
      </p:sp>
      <p:sp>
        <p:nvSpPr>
          <p:cNvPr id="20484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164C6C"/>
                </a:solidFill>
              </a:rPr>
              <a:t>Bullying is a violation of integrity?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52FEC-CBDC-446D-8DA1-04091AAC0965}" type="slidenum">
              <a:rPr lang="es-ES"/>
              <a:pPr>
                <a:defRPr/>
              </a:pPr>
              <a:t>9</a:t>
            </a:fld>
            <a:endParaRPr lang="es-ES" dirty="0"/>
          </a:p>
        </p:txBody>
      </p:sp>
      <p:sp>
        <p:nvSpPr>
          <p:cNvPr id="21507" name="3 Marcador de contenido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The right to integrity can be related to occupational health and safety: the obligation to prevent bullying</a:t>
            </a:r>
          </a:p>
          <a:p>
            <a:r>
              <a:rPr lang="en-GB" smtClean="0"/>
              <a:t>Bullying is capable or susceptible of causing damages to the health of the persecuted person</a:t>
            </a:r>
          </a:p>
          <a:p>
            <a:r>
              <a:rPr lang="en-GB" smtClean="0"/>
              <a:t>It should be treated in any case as a work-related hazard in which the occupational health and safety rules are enforceable</a:t>
            </a:r>
          </a:p>
          <a:p>
            <a:r>
              <a:rPr lang="en-GB" smtClean="0"/>
              <a:t>Integrity can involve bullying behaviours but also other behaviours which are not bullying</a:t>
            </a:r>
          </a:p>
        </p:txBody>
      </p:sp>
      <p:sp>
        <p:nvSpPr>
          <p:cNvPr id="21508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/>
              <a:t>Basque Observatory on Bullying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</TotalTime>
  <Words>884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12</vt:i4>
      </vt:variant>
      <vt:variant>
        <vt:lpstr>Títulos de diapositiva</vt:lpstr>
      </vt:variant>
      <vt:variant>
        <vt:i4>15</vt:i4>
      </vt:variant>
    </vt:vector>
  </HeadingPairs>
  <TitlesOfParts>
    <vt:vector size="32" baseType="lpstr">
      <vt:lpstr>Georgia</vt:lpstr>
      <vt:lpstr>Arial</vt:lpstr>
      <vt:lpstr>Wingdings 2</vt:lpstr>
      <vt:lpstr>Wingdings</vt:lpstr>
      <vt:lpstr>Calibri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Civil</vt:lpstr>
      <vt:lpstr>SEEKING A TRANSNATIONAL LEGAL CONCEPT ON WORK-RELATED BULLYING </vt:lpstr>
      <vt:lpstr>A CONCEPT OF BULLYING</vt:lpstr>
      <vt:lpstr>International instruments on bullying</vt:lpstr>
      <vt:lpstr>Why is convenient a transnational concept?</vt:lpstr>
      <vt:lpstr>Different words have different legal meanings?</vt:lpstr>
      <vt:lpstr>Is bullying work-related stress?</vt:lpstr>
      <vt:lpstr>Is bullying a kind of violence?</vt:lpstr>
      <vt:lpstr>Bullying is a violation of dignity at work?</vt:lpstr>
      <vt:lpstr>Bullying is a violation of integrity?</vt:lpstr>
      <vt:lpstr>Dignity and Integrity</vt:lpstr>
      <vt:lpstr>Should bullying be a bilateral behaviour?</vt:lpstr>
      <vt:lpstr>Should bullying be an intentional behaviour?</vt:lpstr>
      <vt:lpstr>Should bullying be a repetitive offensive behaviour?</vt:lpstr>
      <vt:lpstr>CONCLUSIONS</vt:lpstr>
      <vt:lpstr>Diapositiva 15</vt:lpstr>
    </vt:vector>
  </TitlesOfParts>
  <Company>EQUIPO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A TRANSNATIONAL LEGAL CONCEPT ON WORK-RELATED BULLYING </dc:title>
  <dc:creator>EQUIPO</dc:creator>
  <cp:lastModifiedBy>07839465F</cp:lastModifiedBy>
  <cp:revision>21</cp:revision>
  <dcterms:created xsi:type="dcterms:W3CDTF">2010-05-26T16:02:55Z</dcterms:created>
  <dcterms:modified xsi:type="dcterms:W3CDTF">2010-06-02T14:43:59Z</dcterms:modified>
</cp:coreProperties>
</file>